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6" r:id="rId4"/>
    <p:sldId id="257" r:id="rId5"/>
    <p:sldId id="261" r:id="rId6"/>
    <p:sldId id="273" r:id="rId7"/>
    <p:sldId id="262" r:id="rId9"/>
    <p:sldId id="263" r:id="rId10"/>
    <p:sldId id="264" r:id="rId11"/>
    <p:sldId id="266" r:id="rId12"/>
    <p:sldId id="267" r:id="rId13"/>
    <p:sldId id="284" r:id="rId14"/>
    <p:sldId id="285" r:id="rId15"/>
    <p:sldId id="271" r:id="rId16"/>
    <p:sldId id="275" r:id="rId17"/>
    <p:sldId id="272" r:id="rId18"/>
    <p:sldId id="27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716" autoAdjust="0"/>
  </p:normalViewPr>
  <p:slideViewPr>
    <p:cSldViewPr snapToGrid="0">
      <p:cViewPr varScale="1">
        <p:scale>
          <a:sx n="83" d="100"/>
          <a:sy n="83" d="100"/>
        </p:scale>
        <p:origin x="1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A2F2D-9E5D-46B2-AFED-57BB55C81593}" type="datetimeFigureOut">
              <a:rPr lang="en-US" smtClean="0"/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C4EF-C794-4DEB-9E10-E2AE592A8C4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7C4EF-C794-4DEB-9E10-E2AE592A8C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7C4EF-C794-4DEB-9E10-E2AE592A8C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</a:t>
            </a:r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21AA-2758-4AFD-85E1-E8A6074C35BA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3EE21AA-2758-4AFD-85E1-E8A6074C35BA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CEEDE43-62A2-4345-8AED-80C1197AB28D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73EE21AA-2758-4AFD-85E1-E8A6074C35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emf"/><Relationship Id="rId1" Type="http://schemas.openxmlformats.org/officeDocument/2006/relationships/hyperlink" Target="mailto:contact@iaicameroun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1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26.jpeg"/><Relationship Id="rId10" Type="http://schemas.openxmlformats.org/officeDocument/2006/relationships/image" Target="../media/image25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 de texte 2"/>
          <p:cNvSpPr txBox="1">
            <a:spLocks noChangeArrowheads="1"/>
          </p:cNvSpPr>
          <p:nvPr/>
        </p:nvSpPr>
        <p:spPr bwMode="auto">
          <a:xfrm>
            <a:off x="3374179" y="1603317"/>
            <a:ext cx="5272040" cy="7746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RAPPORT DE PROJET PERSONNALISE</a:t>
            </a:r>
            <a:endParaRPr lang="fr-FR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 :</a:t>
            </a:r>
            <a:endParaRPr lang="fr-FR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 de texte 3"/>
          <p:cNvSpPr txBox="1"/>
          <p:nvPr/>
        </p:nvSpPr>
        <p:spPr>
          <a:xfrm>
            <a:off x="0" y="4043045"/>
            <a:ext cx="12192000" cy="1309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Travail personnel de l</a:t>
            </a:r>
            <a:r>
              <a:rPr lang="en-US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etudiant effectue du mois de janvier 2024 au mois de juin 2024 en vue de la validation du projet de fin de 3</a:t>
            </a:r>
            <a:r>
              <a:rPr lang="fr-FR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ième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année d’étude, option génie logiciel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Rédige par TIANI SIEWE Ange Florinda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Etudiant en 3</a:t>
            </a:r>
            <a:r>
              <a:rPr lang="en-US" sz="16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ième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année Génie logiciel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IAI-CAMEROUN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Zone de texte 2"/>
          <p:cNvSpPr txBox="1">
            <a:spLocks noChangeArrowheads="1"/>
          </p:cNvSpPr>
          <p:nvPr/>
        </p:nvSpPr>
        <p:spPr bwMode="auto">
          <a:xfrm>
            <a:off x="343594" y="30014"/>
            <a:ext cx="2845321" cy="257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0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 Africain d’Informatique</a:t>
            </a:r>
            <a:endParaRPr lang="en-US" sz="1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0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Centre d’excellence technologique PAUL BIYA </a:t>
            </a:r>
            <a:endParaRPr lang="en-US" sz="105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fr-FR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BP : 13719 Yaoundé Cameroun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de-DE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Tel: +237 22 72 99 57 / 237 22 72 99 58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de-DE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E-Mail: </a:t>
            </a:r>
            <a:r>
              <a:rPr lang="de-DE" sz="12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"/>
              </a:rPr>
              <a:t>contact@iaicameroun.com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 web: www.iaicameroun.com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5" y="724151"/>
            <a:ext cx="1059180" cy="7391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4458907" y="30014"/>
            <a:ext cx="4144414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RÉPUBLIQUE DU CAMEROUN</a:t>
            </a:r>
            <a:endParaRPr lang="en-US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PAIX-TRAVAIL-PATRIE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831484" y="150725"/>
            <a:ext cx="2896731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05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African informatic Paul biya center of technological excellence</a:t>
            </a:r>
            <a:endParaRPr lang="en-GB" sz="105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fr-FR" sz="1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fr-FR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fr-FR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 BOX: 13719 Yaounde </a:t>
            </a: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ameroon                 </a:t>
            </a: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GB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el: 237 22 72 99 57/ 237 22 72 99 58        email:contact@iaicameroun.Com                </a:t>
            </a:r>
            <a:endParaRPr lang="en-GB" sz="12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site: www iaicameroun.Com </a:t>
            </a:r>
            <a:endParaRPr lang="fr-FR" sz="1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200" dirty="0"/>
          </a:p>
        </p:txBody>
      </p:sp>
      <p:pic>
        <p:nvPicPr>
          <p:cNvPr id="16" name="Imag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87" y="798151"/>
            <a:ext cx="1059180" cy="7391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532765" y="2787015"/>
            <a:ext cx="11012170" cy="10572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Conception et réalisation d’une plateforme web d’optimisation de la manutention des colis au Cameroun</a:t>
            </a:r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190240" y="5828030"/>
            <a:ext cx="5492115" cy="61722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spcAft>
                <a:spcPts val="0"/>
              </a:spcAft>
            </a:pPr>
            <a:r>
              <a:rPr lang="fr-FR" dirty="0">
                <a:solidFill>
                  <a:srgbClr val="0070C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Année académique </a:t>
            </a:r>
            <a:r>
              <a:rPr lang="fr-FR" dirty="0" smtClean="0">
                <a:solidFill>
                  <a:srgbClr val="0070C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2023-2024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QUELQUES DIAGRAMMS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 de </a:t>
            </a:r>
            <a:r>
              <a:rPr lang="en-US" alt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séquence s’authentifier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90" y="517525"/>
            <a:ext cx="8154670" cy="6287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QUELQUES DIAGRAMMS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 de</a:t>
            </a:r>
            <a:r>
              <a:rPr lang="en-US" alt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classe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517525"/>
            <a:ext cx="8241030" cy="5706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7707"/>
            <a:ext cx="12192000" cy="63252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CHOIX DES TECHNOLOGIES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84" y="681369"/>
            <a:ext cx="3377680" cy="1951549"/>
          </a:xfrm>
          <a:prstGeom prst="rect">
            <a:avLst/>
          </a:prstGeom>
        </p:spPr>
      </p:pic>
      <p:grpSp>
        <p:nvGrpSpPr>
          <p:cNvPr id="34" name="Groupe 33"/>
          <p:cNvGrpSpPr/>
          <p:nvPr/>
        </p:nvGrpSpPr>
        <p:grpSpPr>
          <a:xfrm>
            <a:off x="8182557" y="4957135"/>
            <a:ext cx="3352675" cy="1654247"/>
            <a:chOff x="7719499" y="4743289"/>
            <a:chExt cx="3352675" cy="1654247"/>
          </a:xfrm>
        </p:grpSpPr>
        <p:grpSp>
          <p:nvGrpSpPr>
            <p:cNvPr id="23" name="Groupe 22"/>
            <p:cNvGrpSpPr/>
            <p:nvPr/>
          </p:nvGrpSpPr>
          <p:grpSpPr>
            <a:xfrm>
              <a:off x="7719499" y="4743289"/>
              <a:ext cx="3219947" cy="1654247"/>
              <a:chOff x="1806539" y="4788918"/>
              <a:chExt cx="3448952" cy="1654247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6539" y="4788918"/>
                <a:ext cx="1654247" cy="1654247"/>
              </a:xfrm>
              <a:prstGeom prst="rect">
                <a:avLst/>
              </a:prstGeom>
            </p:spPr>
          </p:pic>
          <p:sp>
            <p:nvSpPr>
              <p:cNvPr id="22" name="ZoneTexte 21"/>
              <p:cNvSpPr txBox="1"/>
              <p:nvPr/>
            </p:nvSpPr>
            <p:spPr>
              <a:xfrm>
                <a:off x="1981654" y="5261337"/>
                <a:ext cx="3273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214" y="4787695"/>
              <a:ext cx="1606960" cy="1606960"/>
            </a:xfrm>
            <a:prstGeom prst="rect">
              <a:avLst/>
            </a:prstGeom>
          </p:spPr>
        </p:pic>
      </p:grpSp>
      <p:grpSp>
        <p:nvGrpSpPr>
          <p:cNvPr id="33" name="Groupe 32"/>
          <p:cNvGrpSpPr/>
          <p:nvPr/>
        </p:nvGrpSpPr>
        <p:grpSpPr>
          <a:xfrm>
            <a:off x="8182557" y="2936399"/>
            <a:ext cx="5363090" cy="1979771"/>
            <a:chOff x="8081206" y="2861529"/>
            <a:chExt cx="5363090" cy="1979771"/>
          </a:xfrm>
        </p:grpSpPr>
        <p:grpSp>
          <p:nvGrpSpPr>
            <p:cNvPr id="17" name="Groupe 16"/>
            <p:cNvGrpSpPr/>
            <p:nvPr/>
          </p:nvGrpSpPr>
          <p:grpSpPr>
            <a:xfrm>
              <a:off x="9195475" y="4379635"/>
              <a:ext cx="4248821" cy="461665"/>
              <a:chOff x="184634" y="2053941"/>
              <a:chExt cx="4248821" cy="461665"/>
            </a:xfrm>
          </p:grpSpPr>
          <p:sp>
            <p:nvSpPr>
              <p:cNvPr id="5" name="ZoneTexte 4"/>
              <p:cNvSpPr txBox="1"/>
              <p:nvPr/>
            </p:nvSpPr>
            <p:spPr>
              <a:xfrm>
                <a:off x="483609" y="2112474"/>
                <a:ext cx="19598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900" dirty="0"/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184634" y="2053941"/>
                <a:ext cx="42488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Graphiqu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1206" y="2861529"/>
              <a:ext cx="1263121" cy="1748937"/>
            </a:xfrm>
            <a:prstGeom prst="rect">
              <a:avLst/>
            </a:prstGeom>
          </p:spPr>
        </p:pic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39" y="869843"/>
            <a:ext cx="2804309" cy="1694383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1289945" y="5407032"/>
            <a:ext cx="3154992" cy="968373"/>
            <a:chOff x="788445" y="5705667"/>
            <a:chExt cx="3154992" cy="96837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869" y="5705667"/>
              <a:ext cx="1545660" cy="915657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779" y="5721628"/>
              <a:ext cx="915658" cy="915658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45" y="5758383"/>
              <a:ext cx="958917" cy="915657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29" y="5045691"/>
            <a:ext cx="1323441" cy="1401291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611949" y="709097"/>
            <a:ext cx="4068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Programmation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840960" y="725058"/>
            <a:ext cx="4068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Editeur de code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777693" y="745851"/>
            <a:ext cx="4068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483196" y="693135"/>
            <a:ext cx="4068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4" y="1560892"/>
            <a:ext cx="2951890" cy="3689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42"/>
            <a:ext cx="12192000" cy="63252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 : coins arrondis 2"/>
          <p:cNvSpPr/>
          <p:nvPr/>
        </p:nvSpPr>
        <p:spPr>
          <a:xfrm>
            <a:off x="3589655" y="710565"/>
            <a:ext cx="4607560" cy="998855"/>
          </a:xfrm>
          <a:prstGeom prst="roundRect">
            <a:avLst>
              <a:gd name="adj" fmla="val 47576"/>
            </a:avLst>
          </a:prstGeom>
          <a:solidFill>
            <a:srgbClr val="0070C0"/>
          </a:solidFill>
          <a:ln w="381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DEMONSTRATION</a:t>
            </a:r>
            <a:endParaRPr lang="fr-FR" sz="3200" b="1" dirty="0">
              <a:solidFill>
                <a:schemeClr val="bg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1948180"/>
            <a:ext cx="10132060" cy="3823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7707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 : coins arrondis 5"/>
          <p:cNvSpPr/>
          <p:nvPr/>
        </p:nvSpPr>
        <p:spPr>
          <a:xfrm>
            <a:off x="4234070" y="606286"/>
            <a:ext cx="4065104" cy="15206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 : coins arrondis 6"/>
          <p:cNvSpPr/>
          <p:nvPr/>
        </p:nvSpPr>
        <p:spPr>
          <a:xfrm>
            <a:off x="4234070" y="2668656"/>
            <a:ext cx="4065104" cy="15206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REPONSE APPORTE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 : coins arrondis 7"/>
          <p:cNvSpPr/>
          <p:nvPr/>
        </p:nvSpPr>
        <p:spPr>
          <a:xfrm>
            <a:off x="4234070" y="4731026"/>
            <a:ext cx="4065104" cy="15206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PROJECTIONFUTURE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01600"/>
            <a:ext cx="12192000" cy="6959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3600" b="1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endParaRPr lang="fr-FR" dirty="0"/>
          </a:p>
        </p:txBody>
      </p:sp>
      <p:sp>
        <p:nvSpPr>
          <p:cNvPr id="3" name="Cœur 2"/>
          <p:cNvSpPr/>
          <p:nvPr/>
        </p:nvSpPr>
        <p:spPr>
          <a:xfrm>
            <a:off x="6923405" y="569595"/>
            <a:ext cx="5090795" cy="5759450"/>
          </a:xfrm>
          <a:prstGeom prst="hear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fr-FR" sz="2800" dirty="0">
              <a:solidFill>
                <a:schemeClr val="accent1">
                  <a:lumMod val="75000"/>
                </a:schemeClr>
              </a:solidFill>
              <a:latin typeface="Hobo Std" panose="00000600000000000000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rgbClr val="0070C0"/>
                </a:solidFill>
                <a:latin typeface="Hobo Std" panose="00000600000000000000" pitchFamily="50" charset="0"/>
              </a:rPr>
              <a:t>MERCI POUR VOTRE AIMABLE ATTENTION ET VOTRE DISPONIBILITE</a:t>
            </a:r>
            <a:endParaRPr lang="fr-FR" sz="2800" dirty="0">
              <a:solidFill>
                <a:srgbClr val="0070C0"/>
              </a:solidFill>
              <a:latin typeface="Hobo Std" panose="000006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569595"/>
            <a:ext cx="5833745" cy="5833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857180" cy="6858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" name="Right Arrow 1"/>
          <p:cNvSpPr/>
          <p:nvPr/>
        </p:nvSpPr>
        <p:spPr>
          <a:xfrm>
            <a:off x="6153785" y="259080"/>
            <a:ext cx="3770630" cy="120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6556375" y="1552575"/>
            <a:ext cx="3976370" cy="1272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CONTEXTE ET PROBLEMATIQUE</a:t>
            </a:r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6892925" y="3067685"/>
            <a:ext cx="4135120" cy="1188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METHODOLOGIE</a:t>
            </a: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266940" y="4545965"/>
            <a:ext cx="4331970" cy="1132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RESULTATS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684135" y="5786120"/>
            <a:ext cx="4331970" cy="1132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PERSPECTIVES ET CONCLUSION</a:t>
            </a:r>
            <a:endParaRPr lang="en-US" alt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>
            <a:off x="1176655" y="2964815"/>
            <a:ext cx="2825115" cy="182435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  <a:sym typeface="+mn-ea"/>
              </a:rPr>
              <a:t>PLAN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26"/>
            <a:ext cx="6453793" cy="630077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sp>
        <p:nvSpPr>
          <p:cNvPr id="4" name="Rectangle : coins arrondis 3"/>
          <p:cNvSpPr/>
          <p:nvPr/>
        </p:nvSpPr>
        <p:spPr>
          <a:xfrm>
            <a:off x="6575899" y="2412460"/>
            <a:ext cx="5402094" cy="216926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</a:t>
            </a:r>
            <a:endParaRPr lang="fr-F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lang="fr-F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PROBLEMATIQUE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4" y="-15774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6205" y="4692015"/>
            <a:ext cx="39820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plateforme offrant une large gamme de possibilité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467517" y="1555456"/>
            <a:ext cx="3261644" cy="4193347"/>
            <a:chOff x="4562132" y="2617176"/>
            <a:chExt cx="3261644" cy="4193347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62132" y="2617176"/>
              <a:ext cx="3261644" cy="3225161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4562132" y="5888503"/>
              <a:ext cx="306773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</a:t>
              </a:r>
              <a:r>
                <a:rPr lang="en-US" altLang="fr-F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traçabilité assurée en toute circonstance</a:t>
              </a:r>
              <a:endParaRPr lang="en-US" alt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8159431" y="1555455"/>
            <a:ext cx="3510433" cy="3916488"/>
            <a:chOff x="8515031" y="2617175"/>
            <a:chExt cx="3510433" cy="3916488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5031" y="2617175"/>
              <a:ext cx="3510433" cy="3225161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8677072" y="5888503"/>
              <a:ext cx="318835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 </a:t>
              </a:r>
              <a:r>
                <a:rPr lang="en-US" altLang="fr-F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colis acheminé et livré en toute sécurité</a:t>
              </a:r>
              <a:endParaRPr lang="en-US" alt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 descr="features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475740"/>
            <a:ext cx="3216275" cy="3216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675" y="1714500"/>
            <a:ext cx="3112135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77" y="2632542"/>
            <a:ext cx="2602051" cy="2602051"/>
          </a:xfrm>
          <a:prstGeom prst="rect">
            <a:avLst/>
          </a:prstGeom>
        </p:spPr>
      </p:pic>
      <p:sp>
        <p:nvSpPr>
          <p:cNvPr id="22" name="Flèche : droite 21"/>
          <p:cNvSpPr/>
          <p:nvPr/>
        </p:nvSpPr>
        <p:spPr>
          <a:xfrm rot="12605055">
            <a:off x="4053885" y="2237884"/>
            <a:ext cx="1643310" cy="517236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èche : droite 22"/>
          <p:cNvSpPr/>
          <p:nvPr/>
        </p:nvSpPr>
        <p:spPr>
          <a:xfrm rot="19505125">
            <a:off x="7249004" y="2255543"/>
            <a:ext cx="1643310" cy="517236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èche : droite 23"/>
          <p:cNvSpPr/>
          <p:nvPr/>
        </p:nvSpPr>
        <p:spPr>
          <a:xfrm rot="8735501">
            <a:off x="3636246" y="4471028"/>
            <a:ext cx="1643310" cy="517236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èche : droite 24"/>
          <p:cNvSpPr/>
          <p:nvPr/>
        </p:nvSpPr>
        <p:spPr>
          <a:xfrm rot="2389056">
            <a:off x="7342443" y="4572553"/>
            <a:ext cx="1643310" cy="517236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39140" y="1112520"/>
            <a:ext cx="3218815" cy="173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Recherche d’une agence de transport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5290" y="4589145"/>
            <a:ext cx="3218815" cy="173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Manque d’information sur les critères tarifaires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832215" y="1112520"/>
            <a:ext cx="3218815" cy="173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Utilisation des régistres physiques ou des applications non adaptés pour l’enregistrement des infos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973185" y="4106545"/>
            <a:ext cx="3218815" cy="173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Archivage inexistant de l’historique des opérations effectuées sur les</a:t>
            </a:r>
            <a:endParaRPr lang="en-US"/>
          </a:p>
          <a:p>
            <a:pPr algn="ctr"/>
            <a:r>
              <a:rPr lang="en-US"/>
              <a:t>colis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" y="721306"/>
            <a:ext cx="3810000" cy="47625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PROBLEMATIQUE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archemin : horizontal 1"/>
          <p:cNvSpPr/>
          <p:nvPr/>
        </p:nvSpPr>
        <p:spPr>
          <a:xfrm>
            <a:off x="3463290" y="854710"/>
            <a:ext cx="8046085" cy="4742815"/>
          </a:xfrm>
          <a:prstGeom prst="horizontalScrol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Aux vues de ces insuffisances, nous pouvons en ressortir la problématique suivante :</a:t>
            </a:r>
            <a:endParaRPr lang="fr-F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 mettre à la disposition de tout un chacun un service de manutention de colis rapide,</a:t>
            </a:r>
            <a:endParaRPr lang="fr-F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fiable et sécurisé ?</a:t>
            </a:r>
            <a:endParaRPr lang="fr-F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ANNONCE DE LA SOLUTION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ouble Wave 1"/>
          <p:cNvSpPr/>
          <p:nvPr/>
        </p:nvSpPr>
        <p:spPr>
          <a:xfrm>
            <a:off x="6567805" y="2306320"/>
            <a:ext cx="4490720" cy="2244725"/>
          </a:xfrm>
          <a:prstGeom prst="double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6600">
                <a:latin typeface="Droid Sans Fallback" panose="020B0502000000000001" charset="-122"/>
                <a:ea typeface="Droid Sans Fallback" panose="020B0502000000000001" charset="-122"/>
              </a:rPr>
              <a:t>Flocolis</a:t>
            </a:r>
            <a:endParaRPr lang="en-US" sz="6600">
              <a:latin typeface="Droid Sans Fallback" panose="020B0502000000000001" charset="-122"/>
              <a:ea typeface="Droid Sans Fallback" panose="020B0502000000000001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665480"/>
            <a:ext cx="6068695" cy="6068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5560"/>
            <a:ext cx="5615455" cy="42133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55" y="2422973"/>
            <a:ext cx="1805689" cy="2012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60" y="1476375"/>
            <a:ext cx="6052820" cy="3905885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QUELQUES DIAGRAMMES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1723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QUELQUES DIAGRAMMS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 de cas d’utilisation globale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740" y="517525"/>
            <a:ext cx="6955155" cy="6154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2115</Words>
  <Application>WPS Presentation</Application>
  <PresentationFormat>Grand écran</PresentationFormat>
  <Paragraphs>174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45" baseType="lpstr">
      <vt:lpstr>Arial</vt:lpstr>
      <vt:lpstr>SimSun</vt:lpstr>
      <vt:lpstr>Wingdings</vt:lpstr>
      <vt:lpstr>Tw Cen MT</vt:lpstr>
      <vt:lpstr>Garuda</vt:lpstr>
      <vt:lpstr>Wingdings 3</vt:lpstr>
      <vt:lpstr>Gubbi</vt:lpstr>
      <vt:lpstr>DejaVu Sans</vt:lpstr>
      <vt:lpstr>Times New Roman</vt:lpstr>
      <vt:lpstr>Calibri</vt:lpstr>
      <vt:lpstr>Algerian</vt:lpstr>
      <vt:lpstr>AnjaliOldLipi</vt:lpstr>
      <vt:lpstr>Microsoft YaHei</vt:lpstr>
      <vt:lpstr>Droid Sans Fallback</vt:lpstr>
      <vt:lpstr>Arial Unicode MS</vt:lpstr>
      <vt:lpstr>Segoe UI Symbol</vt:lpstr>
      <vt:lpstr>Verdana</vt:lpstr>
      <vt:lpstr>Hobo Std</vt:lpstr>
      <vt:lpstr>Bahnschrift SemiBold</vt:lpstr>
      <vt:lpstr>FreeSans</vt:lpstr>
      <vt:lpstr>Tahoma</vt:lpstr>
      <vt:lpstr>C059</vt:lpstr>
      <vt:lpstr>Ubuntu Light</vt:lpstr>
      <vt:lpstr>OpenSymbol</vt:lpstr>
      <vt:lpstr>Tw Cen MT Condensed</vt:lpstr>
      <vt:lpstr>Chandas</vt:lpstr>
      <vt:lpstr>Dhurjati</vt:lpstr>
      <vt:lpstr>Dyuthi</vt:lpstr>
      <vt:lpstr>Intégral</vt:lpstr>
      <vt:lpstr>1_Default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benitho</dc:creator>
  <cp:lastModifiedBy>flost</cp:lastModifiedBy>
  <cp:revision>279</cp:revision>
  <dcterms:created xsi:type="dcterms:W3CDTF">2024-07-04T09:10:50Z</dcterms:created>
  <dcterms:modified xsi:type="dcterms:W3CDTF">2024-07-04T09:10:50Z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